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Century Gothic" pitchFamily="34" charset="0"/>
      <p:regular r:id="rId8"/>
      <p:bold r:id="rId9"/>
      <p:italic r:id="rId10"/>
      <p:boldItalic r:id="rId11"/>
    </p:embeddedFont>
    <p:embeddedFont>
      <p:font typeface="Calibri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04">
          <p15:clr>
            <a:srgbClr val="A4A3A4"/>
          </p15:clr>
        </p15:guide>
        <p15:guide id="2" pos="7673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j8in9RYU/3EtgZk+7kVqptgyeW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68" y="210"/>
      </p:cViewPr>
      <p:guideLst>
        <p:guide orient="horz" pos="4304"/>
        <p:guide pos="767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P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658394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" name="Google Shape;8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PE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PE"/>
              <a:t>El punto N° 1 explica el contexto (crecimiento y alta heterogeneidad).  </a:t>
            </a:r>
            <a:endParaRPr/>
          </a:p>
          <a:p>
            <a:pPr marL="178514" lvl="0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s-PE"/>
              <a:t>IIEE privadas = 26% / IIEE públicas = 74%</a:t>
            </a:r>
            <a:endParaRPr/>
          </a:p>
          <a:p>
            <a:pPr marL="178514" lvl="0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0"/>
              <a:buFont typeface="Arial"/>
              <a:buChar char="•"/>
            </a:pPr>
            <a:r>
              <a:rPr lang="es-PE" sz="1700" b="1" i="1">
                <a:solidFill>
                  <a:srgbClr val="C00000"/>
                </a:solidFill>
              </a:rPr>
              <a:t>A nivel nacional (período 1998-2018):</a:t>
            </a:r>
            <a:endParaRPr/>
          </a:p>
          <a:p>
            <a:pPr marL="773560" lvl="1" indent="-29752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500"/>
              <a:buFont typeface="Noto Sans Symbols"/>
              <a:buChar char="✔"/>
            </a:pPr>
            <a:r>
              <a:rPr lang="es-PE" sz="1500" b="1" i="1"/>
              <a:t>La matrícula creció en 92%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PE" sz="400" i="1"/>
              <a:t> 	</a:t>
            </a:r>
            <a:r>
              <a:rPr lang="es-PE" b="1" i="1">
                <a:solidFill>
                  <a:srgbClr val="7F7F7F"/>
                </a:solidFill>
              </a:rPr>
              <a:t>🡪</a:t>
            </a:r>
            <a:r>
              <a:rPr lang="es-PE" i="1">
                <a:solidFill>
                  <a:srgbClr val="7F7F7F"/>
                </a:solidFill>
              </a:rPr>
              <a:t> De 1.04 MM de estudiantes (1998) a 2.0 MM (2018).</a:t>
            </a:r>
            <a:endParaRPr/>
          </a:p>
          <a:p>
            <a:pPr marL="753725" lvl="1" indent="-277688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500"/>
              <a:buFont typeface="Noto Sans Symbols"/>
              <a:buChar char="✔"/>
            </a:pPr>
            <a:r>
              <a:rPr lang="es-PE" sz="1500" b="1" i="1"/>
              <a:t>El número de locales escolares se incrementó en 57%</a:t>
            </a:r>
            <a:endParaRPr/>
          </a:p>
          <a:p>
            <a:pPr marL="277688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PE" b="1" i="1">
                <a:solidFill>
                  <a:srgbClr val="7F7F7F"/>
                </a:solidFill>
              </a:rPr>
              <a:t>	🡪 </a:t>
            </a:r>
            <a:r>
              <a:rPr lang="es-PE" i="1">
                <a:solidFill>
                  <a:srgbClr val="7F7F7F"/>
                </a:solidFill>
              </a:rPr>
              <a:t>De 8.6 mil (1998) a 13.5 mil (2018).</a:t>
            </a:r>
            <a:endParaRPr/>
          </a:p>
          <a:p>
            <a:pPr marL="178514" lvl="0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0"/>
              <a:buFont typeface="Arial"/>
              <a:buChar char="•"/>
            </a:pPr>
            <a:r>
              <a:rPr lang="es-PE" sz="1700" b="1" i="1">
                <a:solidFill>
                  <a:srgbClr val="C00000"/>
                </a:solidFill>
              </a:rPr>
              <a:t>En Lima Metropolitana (2018): </a:t>
            </a:r>
            <a:endParaRPr/>
          </a:p>
          <a:p>
            <a:pPr marL="773560" lvl="1" indent="-29752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200"/>
              <a:buFont typeface="Noto Sans Symbols"/>
              <a:buChar char="✔"/>
            </a:pPr>
            <a:r>
              <a:rPr lang="es-PE" i="1"/>
              <a:t>La </a:t>
            </a:r>
            <a:r>
              <a:rPr lang="es-PE" sz="1500" i="1"/>
              <a:t>matrícula</a:t>
            </a:r>
            <a:r>
              <a:rPr lang="es-PE" i="1"/>
              <a:t> en IIEE privadas representa el </a:t>
            </a:r>
            <a:r>
              <a:rPr lang="es-PE" sz="1500" i="1"/>
              <a:t>48% </a:t>
            </a:r>
            <a:r>
              <a:rPr lang="es-PE" i="1"/>
              <a:t>del total  (991,026 estudiantes). </a:t>
            </a:r>
            <a:endParaRPr/>
          </a:p>
          <a:p>
            <a:pPr marL="773560" lvl="1" indent="-29752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200"/>
              <a:buFont typeface="Noto Sans Symbols"/>
              <a:buChar char="✔"/>
            </a:pPr>
            <a:r>
              <a:rPr lang="es-PE" i="1"/>
              <a:t>El </a:t>
            </a:r>
            <a:r>
              <a:rPr lang="es-PE" sz="1500" i="1"/>
              <a:t>número de locales escolares</a:t>
            </a:r>
            <a:r>
              <a:rPr lang="es-PE" i="1"/>
              <a:t> representa el </a:t>
            </a:r>
            <a:r>
              <a:rPr lang="es-PE" sz="1500" i="1"/>
              <a:t>75% </a:t>
            </a:r>
            <a:r>
              <a:rPr lang="es-PE" i="1"/>
              <a:t>del total (5,910 IIEE privadas).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PE"/>
              <a:t>El Punto N° 2 representa una evidencia de baja calidad (logros de aprendizaje) de IIEE privadas. </a:t>
            </a:r>
            <a:endParaRPr/>
          </a:p>
          <a:p>
            <a:pPr marL="654550" lvl="1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s-PE"/>
              <a:t>Períodos ECE: 2018, 2016, 2015 y 2014. </a:t>
            </a:r>
            <a:endParaRPr/>
          </a:p>
          <a:p>
            <a:pPr marL="654550" lvl="1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s-PE"/>
              <a:t>De los resultados ECE, no es posible afirmar que las IIEE privadas ofrezcan de forma uniforme servicios educativos que permitan que los estudiantes alcancen resultados satisfactorios (principalmente en matemáticas). </a:t>
            </a:r>
            <a:endParaRPr/>
          </a:p>
          <a:p>
            <a:pPr marL="654550" lvl="1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s-PE" i="1">
                <a:latin typeface="Calibri"/>
                <a:ea typeface="Calibri"/>
                <a:cs typeface="Calibri"/>
                <a:sym typeface="Calibri"/>
              </a:rPr>
              <a:t>A pesar de la evidencia, la educación privada goza de un </a:t>
            </a:r>
            <a:r>
              <a:rPr lang="es-PE" i="1" u="sng">
                <a:latin typeface="Calibri"/>
                <a:ea typeface="Calibri"/>
                <a:cs typeface="Calibri"/>
                <a:sym typeface="Calibri"/>
              </a:rPr>
              <a:t>mejor prestigio</a:t>
            </a:r>
            <a:r>
              <a:rPr lang="es-PE" i="1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PE" b="1" i="1">
                <a:latin typeface="Calibri"/>
                <a:ea typeface="Calibri"/>
                <a:cs typeface="Calibri"/>
                <a:sym typeface="Calibri"/>
              </a:rPr>
              <a:t>34% la considera buena mientras que solo un 9% lo hace en el caso de la pública </a:t>
            </a:r>
            <a:r>
              <a:rPr lang="es-PE" i="1">
                <a:latin typeface="Calibri"/>
                <a:ea typeface="Calibri"/>
                <a:cs typeface="Calibri"/>
                <a:sym typeface="Calibri"/>
              </a:rPr>
              <a:t>(DATUM, febrero 2019)</a:t>
            </a:r>
            <a:endParaRPr i="1"/>
          </a:p>
          <a:p>
            <a:pPr marL="654550" lvl="1" indent="-1023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PE"/>
              <a:t>El Punto N° 3 representa la segunda evidencia de baja calidad (informalidad en la gestión privada de servicios educativos). </a:t>
            </a:r>
            <a:endParaRPr/>
          </a:p>
        </p:txBody>
      </p:sp>
      <p:sp>
        <p:nvSpPr>
          <p:cNvPr id="87" name="Google Shape;87;p1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P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PE"/>
              <a:t>El punto N° 1 explica el contexto (crecimiento y alta heterogeneidad).  </a:t>
            </a:r>
            <a:endParaRPr/>
          </a:p>
          <a:p>
            <a:pPr marL="178514" lvl="0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s-PE"/>
              <a:t>IIEE privadas = 26% / IIEE públicas = 74%</a:t>
            </a:r>
            <a:endParaRPr/>
          </a:p>
          <a:p>
            <a:pPr marL="178514" lvl="0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0"/>
              <a:buFont typeface="Arial"/>
              <a:buChar char="•"/>
            </a:pPr>
            <a:r>
              <a:rPr lang="es-PE" sz="1700" b="1" i="1">
                <a:solidFill>
                  <a:srgbClr val="C00000"/>
                </a:solidFill>
              </a:rPr>
              <a:t>A nivel nacional (período 1998-2018):</a:t>
            </a:r>
            <a:endParaRPr/>
          </a:p>
          <a:p>
            <a:pPr marL="773560" lvl="1" indent="-29752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500"/>
              <a:buFont typeface="Noto Sans Symbols"/>
              <a:buChar char="✔"/>
            </a:pPr>
            <a:r>
              <a:rPr lang="es-PE" sz="1500" b="1" i="1"/>
              <a:t>La matrícula creció en 92%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PE" sz="400" i="1"/>
              <a:t> 	</a:t>
            </a:r>
            <a:r>
              <a:rPr lang="es-PE" b="1" i="1">
                <a:solidFill>
                  <a:srgbClr val="7F7F7F"/>
                </a:solidFill>
              </a:rPr>
              <a:t>🡪</a:t>
            </a:r>
            <a:r>
              <a:rPr lang="es-PE" i="1">
                <a:solidFill>
                  <a:srgbClr val="7F7F7F"/>
                </a:solidFill>
              </a:rPr>
              <a:t> De 1.04 MM de estudiantes (1998) a 2.0 MM (2018).</a:t>
            </a:r>
            <a:endParaRPr/>
          </a:p>
          <a:p>
            <a:pPr marL="753725" lvl="1" indent="-277688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500"/>
              <a:buFont typeface="Noto Sans Symbols"/>
              <a:buChar char="✔"/>
            </a:pPr>
            <a:r>
              <a:rPr lang="es-PE" sz="1500" b="1" i="1"/>
              <a:t>El número de locales escolares se incrementó en 57%</a:t>
            </a:r>
            <a:endParaRPr/>
          </a:p>
          <a:p>
            <a:pPr marL="277688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PE" b="1" i="1">
                <a:solidFill>
                  <a:srgbClr val="7F7F7F"/>
                </a:solidFill>
              </a:rPr>
              <a:t>	🡪 </a:t>
            </a:r>
            <a:r>
              <a:rPr lang="es-PE" i="1">
                <a:solidFill>
                  <a:srgbClr val="7F7F7F"/>
                </a:solidFill>
              </a:rPr>
              <a:t>De 8.6 mil (1998) a 13.5 mil (2018).</a:t>
            </a:r>
            <a:endParaRPr/>
          </a:p>
          <a:p>
            <a:pPr marL="178514" lvl="0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0"/>
              <a:buFont typeface="Arial"/>
              <a:buChar char="•"/>
            </a:pPr>
            <a:r>
              <a:rPr lang="es-PE" sz="1700" b="1" i="1">
                <a:solidFill>
                  <a:srgbClr val="C00000"/>
                </a:solidFill>
              </a:rPr>
              <a:t>En Lima Metropolitana (2018): </a:t>
            </a:r>
            <a:endParaRPr/>
          </a:p>
          <a:p>
            <a:pPr marL="773560" lvl="1" indent="-29752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200"/>
              <a:buFont typeface="Noto Sans Symbols"/>
              <a:buChar char="✔"/>
            </a:pPr>
            <a:r>
              <a:rPr lang="es-PE" i="1"/>
              <a:t>La </a:t>
            </a:r>
            <a:r>
              <a:rPr lang="es-PE" sz="1500" i="1"/>
              <a:t>matrícula</a:t>
            </a:r>
            <a:r>
              <a:rPr lang="es-PE" i="1"/>
              <a:t> en IIEE privadas representa el </a:t>
            </a:r>
            <a:r>
              <a:rPr lang="es-PE" sz="1500" i="1"/>
              <a:t>48% </a:t>
            </a:r>
            <a:r>
              <a:rPr lang="es-PE" i="1"/>
              <a:t>del total  (991,026 estudiantes). </a:t>
            </a:r>
            <a:endParaRPr/>
          </a:p>
          <a:p>
            <a:pPr marL="773560" lvl="1" indent="-29752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200"/>
              <a:buFont typeface="Noto Sans Symbols"/>
              <a:buChar char="✔"/>
            </a:pPr>
            <a:r>
              <a:rPr lang="es-PE" i="1"/>
              <a:t>El </a:t>
            </a:r>
            <a:r>
              <a:rPr lang="es-PE" sz="1500" i="1"/>
              <a:t>número de locales escolares</a:t>
            </a:r>
            <a:r>
              <a:rPr lang="es-PE" i="1"/>
              <a:t> representa el </a:t>
            </a:r>
            <a:r>
              <a:rPr lang="es-PE" sz="1500" i="1"/>
              <a:t>75% </a:t>
            </a:r>
            <a:r>
              <a:rPr lang="es-PE" i="1"/>
              <a:t>del total (5,910 IIEE privadas).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PE"/>
              <a:t>El Punto N° 2 representa una evidencia de baja calidad (logros de aprendizaje) de IIEE privadas. </a:t>
            </a:r>
            <a:endParaRPr/>
          </a:p>
          <a:p>
            <a:pPr marL="654550" lvl="1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s-PE"/>
              <a:t>Períodos ECE: 2018, 2016, 2015 y 2014. </a:t>
            </a:r>
            <a:endParaRPr/>
          </a:p>
          <a:p>
            <a:pPr marL="654550" lvl="1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s-PE"/>
              <a:t>De los resultados ECE, no es posible afirmar que las IIEE privadas ofrezcan de forma uniforme servicios educativos que permitan que los estudiantes alcancen resultados satisfactorios (principalmente en matemáticas). </a:t>
            </a:r>
            <a:endParaRPr/>
          </a:p>
          <a:p>
            <a:pPr marL="654550" lvl="1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s-PE" i="1">
                <a:latin typeface="Calibri"/>
                <a:ea typeface="Calibri"/>
                <a:cs typeface="Calibri"/>
                <a:sym typeface="Calibri"/>
              </a:rPr>
              <a:t>A pesar de la evidencia, la educación privada goza de un </a:t>
            </a:r>
            <a:r>
              <a:rPr lang="es-PE" i="1" u="sng">
                <a:latin typeface="Calibri"/>
                <a:ea typeface="Calibri"/>
                <a:cs typeface="Calibri"/>
                <a:sym typeface="Calibri"/>
              </a:rPr>
              <a:t>mejor prestigio</a:t>
            </a:r>
            <a:r>
              <a:rPr lang="es-PE" i="1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PE" b="1" i="1">
                <a:latin typeface="Calibri"/>
                <a:ea typeface="Calibri"/>
                <a:cs typeface="Calibri"/>
                <a:sym typeface="Calibri"/>
              </a:rPr>
              <a:t>34% la considera buena mientras que solo un 9% lo hace en el caso de la pública </a:t>
            </a:r>
            <a:r>
              <a:rPr lang="es-PE" i="1">
                <a:latin typeface="Calibri"/>
                <a:ea typeface="Calibri"/>
                <a:cs typeface="Calibri"/>
                <a:sym typeface="Calibri"/>
              </a:rPr>
              <a:t>(DATUM, febrero 2019)</a:t>
            </a:r>
            <a:endParaRPr i="1"/>
          </a:p>
          <a:p>
            <a:pPr marL="654550" lvl="1" indent="-1023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PE"/>
              <a:t>El Punto N° 3 representa la segunda evidencia de baja calidad (informalidad en la gestión privada de servicios educativos). </a:t>
            </a:r>
            <a:endParaRPr/>
          </a:p>
        </p:txBody>
      </p:sp>
      <p:sp>
        <p:nvSpPr>
          <p:cNvPr id="95" name="Google Shape;95;p1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P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1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PE"/>
              <a:t>El punto N° 1 explica el contexto (crecimiento y alta heterogeneidad).  </a:t>
            </a:r>
            <a:endParaRPr/>
          </a:p>
          <a:p>
            <a:pPr marL="178514" lvl="0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s-PE"/>
              <a:t>IIEE privadas = 26% / IIEE públicas = 74%</a:t>
            </a:r>
            <a:endParaRPr/>
          </a:p>
          <a:p>
            <a:pPr marL="178514" lvl="0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0"/>
              <a:buFont typeface="Arial"/>
              <a:buChar char="•"/>
            </a:pPr>
            <a:r>
              <a:rPr lang="es-PE" sz="1700" b="1" i="1">
                <a:solidFill>
                  <a:srgbClr val="C00000"/>
                </a:solidFill>
              </a:rPr>
              <a:t>A nivel nacional (período 1998-2018):</a:t>
            </a:r>
            <a:endParaRPr/>
          </a:p>
          <a:p>
            <a:pPr marL="773560" lvl="1" indent="-29752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500"/>
              <a:buFont typeface="Noto Sans Symbols"/>
              <a:buChar char="✔"/>
            </a:pPr>
            <a:r>
              <a:rPr lang="es-PE" sz="1500" b="1" i="1"/>
              <a:t>La matrícula creció en 92%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PE" sz="400" i="1"/>
              <a:t> 	</a:t>
            </a:r>
            <a:r>
              <a:rPr lang="es-PE" b="1" i="1">
                <a:solidFill>
                  <a:srgbClr val="7F7F7F"/>
                </a:solidFill>
              </a:rPr>
              <a:t>🡪</a:t>
            </a:r>
            <a:r>
              <a:rPr lang="es-PE" i="1">
                <a:solidFill>
                  <a:srgbClr val="7F7F7F"/>
                </a:solidFill>
              </a:rPr>
              <a:t> De 1.04 MM de estudiantes (1998) a 2.0 MM (2018).</a:t>
            </a:r>
            <a:endParaRPr/>
          </a:p>
          <a:p>
            <a:pPr marL="753725" lvl="1" indent="-277688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500"/>
              <a:buFont typeface="Noto Sans Symbols"/>
              <a:buChar char="✔"/>
            </a:pPr>
            <a:r>
              <a:rPr lang="es-PE" sz="1500" b="1" i="1"/>
              <a:t>El número de locales escolares se incrementó en 57%</a:t>
            </a:r>
            <a:endParaRPr/>
          </a:p>
          <a:p>
            <a:pPr marL="277688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PE" b="1" i="1">
                <a:solidFill>
                  <a:srgbClr val="7F7F7F"/>
                </a:solidFill>
              </a:rPr>
              <a:t>	🡪 </a:t>
            </a:r>
            <a:r>
              <a:rPr lang="es-PE" i="1">
                <a:solidFill>
                  <a:srgbClr val="7F7F7F"/>
                </a:solidFill>
              </a:rPr>
              <a:t>De 8.6 mil (1998) a 13.5 mil (2018).</a:t>
            </a:r>
            <a:endParaRPr/>
          </a:p>
          <a:p>
            <a:pPr marL="178514" lvl="0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700"/>
              <a:buFont typeface="Arial"/>
              <a:buChar char="•"/>
            </a:pPr>
            <a:r>
              <a:rPr lang="es-PE" sz="1700" b="1" i="1">
                <a:solidFill>
                  <a:srgbClr val="C00000"/>
                </a:solidFill>
              </a:rPr>
              <a:t>En Lima Metropolitana (2018): </a:t>
            </a:r>
            <a:endParaRPr/>
          </a:p>
          <a:p>
            <a:pPr marL="773560" lvl="1" indent="-29752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200"/>
              <a:buFont typeface="Noto Sans Symbols"/>
              <a:buChar char="✔"/>
            </a:pPr>
            <a:r>
              <a:rPr lang="es-PE" i="1"/>
              <a:t>La </a:t>
            </a:r>
            <a:r>
              <a:rPr lang="es-PE" sz="1500" i="1"/>
              <a:t>matrícula</a:t>
            </a:r>
            <a:r>
              <a:rPr lang="es-PE" i="1"/>
              <a:t> en IIEE privadas representa el </a:t>
            </a:r>
            <a:r>
              <a:rPr lang="es-PE" sz="1500" i="1"/>
              <a:t>48% </a:t>
            </a:r>
            <a:r>
              <a:rPr lang="es-PE" i="1"/>
              <a:t>del total  (991,026 estudiantes). </a:t>
            </a:r>
            <a:endParaRPr/>
          </a:p>
          <a:p>
            <a:pPr marL="773560" lvl="1" indent="-29752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200"/>
              <a:buFont typeface="Noto Sans Symbols"/>
              <a:buChar char="✔"/>
            </a:pPr>
            <a:r>
              <a:rPr lang="es-PE" i="1"/>
              <a:t>El </a:t>
            </a:r>
            <a:r>
              <a:rPr lang="es-PE" sz="1500" i="1"/>
              <a:t>número de locales escolares</a:t>
            </a:r>
            <a:r>
              <a:rPr lang="es-PE" i="1"/>
              <a:t> representa el </a:t>
            </a:r>
            <a:r>
              <a:rPr lang="es-PE" sz="1500" i="1"/>
              <a:t>75% </a:t>
            </a:r>
            <a:r>
              <a:rPr lang="es-PE" i="1"/>
              <a:t>del total (5,910 IIEE privadas).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PE"/>
              <a:t>El Punto N° 2 representa una evidencia de baja calidad (logros de aprendizaje) de IIEE privadas. </a:t>
            </a:r>
            <a:endParaRPr/>
          </a:p>
          <a:p>
            <a:pPr marL="654550" lvl="1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s-PE"/>
              <a:t>Períodos ECE: 2018, 2016, 2015 y 2014. </a:t>
            </a:r>
            <a:endParaRPr/>
          </a:p>
          <a:p>
            <a:pPr marL="654550" lvl="1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s-PE"/>
              <a:t>De los resultados ECE, no es posible afirmar que las IIEE privadas ofrezcan de forma uniforme servicios educativos que permitan que los estudiantes alcancen resultados satisfactorios (principalmente en matemáticas). </a:t>
            </a:r>
            <a:endParaRPr/>
          </a:p>
          <a:p>
            <a:pPr marL="654550" lvl="1" indent="-1785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s-PE" i="1">
                <a:latin typeface="Calibri"/>
                <a:ea typeface="Calibri"/>
                <a:cs typeface="Calibri"/>
                <a:sym typeface="Calibri"/>
              </a:rPr>
              <a:t>A pesar de la evidencia, la educación privada goza de un </a:t>
            </a:r>
            <a:r>
              <a:rPr lang="es-PE" i="1" u="sng">
                <a:latin typeface="Calibri"/>
                <a:ea typeface="Calibri"/>
                <a:cs typeface="Calibri"/>
                <a:sym typeface="Calibri"/>
              </a:rPr>
              <a:t>mejor prestigio</a:t>
            </a:r>
            <a:r>
              <a:rPr lang="es-PE" i="1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PE" b="1" i="1">
                <a:latin typeface="Calibri"/>
                <a:ea typeface="Calibri"/>
                <a:cs typeface="Calibri"/>
                <a:sym typeface="Calibri"/>
              </a:rPr>
              <a:t>34% la considera buena mientras que solo un 9% lo hace en el caso de la pública </a:t>
            </a:r>
            <a:r>
              <a:rPr lang="es-PE" i="1">
                <a:latin typeface="Calibri"/>
                <a:ea typeface="Calibri"/>
                <a:cs typeface="Calibri"/>
                <a:sym typeface="Calibri"/>
              </a:rPr>
              <a:t>(DATUM, febrero 2019)</a:t>
            </a:r>
            <a:endParaRPr i="1"/>
          </a:p>
          <a:p>
            <a:pPr marL="654550" lvl="1" indent="-10231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PE"/>
              <a:t>El Punto N° 3 representa la segunda evidencia de baja calidad (informalidad en la gestión privada de servicios educativos). </a:t>
            </a:r>
            <a:endParaRPr/>
          </a:p>
        </p:txBody>
      </p:sp>
      <p:sp>
        <p:nvSpPr>
          <p:cNvPr id="105" name="Google Shape;105;p1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P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0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4" y="-3858"/>
            <a:ext cx="12185146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845" y="5394253"/>
            <a:ext cx="3258114" cy="7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>
  <p:cSld name="Encabezado de sección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1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1999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10"/>
          <p:cNvSpPr txBox="1">
            <a:spLocks noGrp="1"/>
          </p:cNvSpPr>
          <p:nvPr>
            <p:ph type="title"/>
          </p:nvPr>
        </p:nvSpPr>
        <p:spPr>
          <a:xfrm>
            <a:off x="217714" y="225438"/>
            <a:ext cx="9470029" cy="424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Calibri"/>
              <a:buNone/>
              <a:defRPr sz="32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" name="Google Shape;32;p1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1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0" name="Google Shape;50;p1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1" name="Google Shape;51;p1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cabezado de sección">
  <p:cSld name="1_Encabezado de secció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1999" cy="686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65061" y="151958"/>
            <a:ext cx="1949621" cy="424692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19"/>
          <p:cNvSpPr txBox="1">
            <a:spLocks noGrp="1"/>
          </p:cNvSpPr>
          <p:nvPr>
            <p:ph type="title"/>
          </p:nvPr>
        </p:nvSpPr>
        <p:spPr>
          <a:xfrm>
            <a:off x="217714" y="225438"/>
            <a:ext cx="9470029" cy="424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7697A"/>
              </a:buClr>
              <a:buSzPts val="2800"/>
              <a:buFont typeface="Calibri"/>
              <a:buNone/>
              <a:defRPr sz="2800" b="1">
                <a:solidFill>
                  <a:srgbClr val="77697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0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7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3.jpe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"/>
          <p:cNvSpPr txBox="1"/>
          <p:nvPr/>
        </p:nvSpPr>
        <p:spPr>
          <a:xfrm>
            <a:off x="7621651" y="6132024"/>
            <a:ext cx="432271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PE" sz="12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Minedu - Dirección de Gestión Escolar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"/>
          <p:cNvSpPr/>
          <p:nvPr/>
        </p:nvSpPr>
        <p:spPr>
          <a:xfrm>
            <a:off x="1098800" y="720482"/>
            <a:ext cx="9500700" cy="44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s-PE" sz="4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ACTUALIZACION DE DATOS </a:t>
            </a:r>
            <a:r>
              <a:rPr lang="es-PE" sz="48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DEL DIRECTOR</a:t>
            </a:r>
            <a:r>
              <a:rPr lang="es-PE" sz="4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DE LA IE EN EL PORTAL SÍSEVE, LUEGO DE AFILIAR </a:t>
            </a:r>
            <a:r>
              <a:rPr lang="es-PE" sz="48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SU </a:t>
            </a:r>
            <a:r>
              <a:rPr lang="es-PE" sz="48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IE</a:t>
            </a:r>
            <a:endParaRPr dirty="0"/>
          </a:p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PE" sz="3200" b="1" i="0" u="none" strike="noStrike" cap="none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A CARGO DEL DIRECTOR DE LA IE</a:t>
            </a:r>
            <a:endParaRPr sz="3200" b="0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6" name="Picture 2" descr="Unidad de Gesti n Educativa Local Melgar - Ayaviri Pu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00209"/>
            <a:ext cx="3088666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blob:https://web.whatsapp.com/4cb770d6-a041-45ed-a9a2-acecc035405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AutoShape 6" descr="C.T.A. – Página 5 – Unidad de Gestion Educativa Local – Melga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241" y="110232"/>
            <a:ext cx="815974" cy="751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500" y="0"/>
            <a:ext cx="1592500" cy="1592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0"/>
          <p:cNvSpPr txBox="1">
            <a:spLocks noGrp="1"/>
          </p:cNvSpPr>
          <p:nvPr>
            <p:ph type="title"/>
          </p:nvPr>
        </p:nvSpPr>
        <p:spPr>
          <a:xfrm>
            <a:off x="217714" y="225438"/>
            <a:ext cx="9470029" cy="424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s-PE" sz="4400" dirty="0">
                <a:solidFill>
                  <a:schemeClr val="tx1"/>
                </a:solidFill>
              </a:rPr>
              <a:t>Actualización de datos del Director IE</a:t>
            </a:r>
            <a:endParaRPr sz="4400" dirty="0">
              <a:solidFill>
                <a:schemeClr val="tx1"/>
              </a:solidFill>
            </a:endParaRPr>
          </a:p>
        </p:txBody>
      </p:sp>
      <p:sp>
        <p:nvSpPr>
          <p:cNvPr id="90" name="Google Shape;90;p120"/>
          <p:cNvSpPr txBox="1"/>
          <p:nvPr/>
        </p:nvSpPr>
        <p:spPr>
          <a:xfrm>
            <a:off x="410406" y="1084164"/>
            <a:ext cx="3904606" cy="517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PE" sz="2400" b="1" i="0" u="none" strike="noStrike" cap="none" dirty="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Identificación de datos</a:t>
            </a:r>
            <a:endParaRPr sz="1800" b="1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PE" sz="180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El siguiente caso práctico muestra las siguientes características:</a:t>
            </a:r>
            <a:endParaRPr dirty="0">
              <a:solidFill>
                <a:schemeClr val="tx1"/>
              </a:solidFill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lang="es-PE" sz="180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Institución educativa figura con dos registros en la tabla superior, perteneciendo a un mismo código local.</a:t>
            </a:r>
            <a:endParaRPr dirty="0">
              <a:solidFill>
                <a:schemeClr val="tx1"/>
              </a:solidFill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lang="es-PE" sz="180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Lo que diferencia a los dos registros es el nombre de la Institución Educativa.</a:t>
            </a:r>
            <a:endParaRPr dirty="0">
              <a:solidFill>
                <a:schemeClr val="tx1"/>
              </a:solidFill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lang="es-PE" sz="180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 Institución Educativa fue afiliada por primera vez el 13/09/2019.</a:t>
            </a:r>
            <a:endParaRPr dirty="0">
              <a:solidFill>
                <a:schemeClr val="tx1"/>
              </a:solidFill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lang="es-PE" sz="180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 Institución Educativa desde su fecha de afiliación no cuenta con actualización de datos.</a:t>
            </a:r>
            <a:endParaRPr dirty="0">
              <a:solidFill>
                <a:schemeClr val="tx1"/>
              </a:solidFill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lang="es-PE" sz="180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 Institución Educativa no cuenta con RCE asignados a los niveles educativos.</a:t>
            </a:r>
            <a:endParaRPr sz="140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34798" y="1346641"/>
            <a:ext cx="7413605" cy="4086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261" y="0"/>
            <a:ext cx="712722" cy="6764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1"/>
          <p:cNvSpPr txBox="1">
            <a:spLocks noGrp="1"/>
          </p:cNvSpPr>
          <p:nvPr>
            <p:ph type="title"/>
          </p:nvPr>
        </p:nvSpPr>
        <p:spPr>
          <a:xfrm>
            <a:off x="217714" y="225438"/>
            <a:ext cx="9470029" cy="424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s-PE" dirty="0">
                <a:solidFill>
                  <a:schemeClr val="tx1"/>
                </a:solidFill>
              </a:rPr>
              <a:t>Actualización de datos del Director IE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98" name="Google Shape;98;p121"/>
          <p:cNvSpPr txBox="1"/>
          <p:nvPr/>
        </p:nvSpPr>
        <p:spPr>
          <a:xfrm>
            <a:off x="457540" y="1111158"/>
            <a:ext cx="3904606" cy="427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PE" sz="2800" b="1" i="0" u="none" strike="noStrike" cap="none" dirty="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Actualizando datos de la afiliación.</a:t>
            </a:r>
            <a:endParaRPr sz="2000" dirty="0"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lang="es-PE" sz="1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Hacer clic en el botón “Actualizar Afiliación”       .</a:t>
            </a:r>
            <a:endParaRPr dirty="0">
              <a:solidFill>
                <a:schemeClr val="tx1"/>
              </a:solidFill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lang="es-PE" sz="1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Clic en el botón “Aceptar”, para confirmar el proceso de actualización de Datos.</a:t>
            </a:r>
            <a:endParaRPr dirty="0">
              <a:solidFill>
                <a:schemeClr val="tx1"/>
              </a:solidFill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lang="es-PE" sz="1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Luego de confirmada la acción de “Actualizar la Afiliación”, el sistema nos mostrará un mensaje </a:t>
            </a:r>
            <a:r>
              <a:rPr lang="es-PE" sz="18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“Se ha actualizado la afiliación con éxito”</a:t>
            </a:r>
            <a:r>
              <a:rPr lang="es-PE" sz="1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>
              <a:solidFill>
                <a:schemeClr val="tx1"/>
              </a:solidFill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lang="es-PE" sz="1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Visualizamos que la columna “Fecha de Actualización”, contiene la fecha de actualización de datos.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99" name="Google Shape;99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3620" y="2301348"/>
            <a:ext cx="258712" cy="22467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0" name="Google Shape;100;p1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7276" y="710481"/>
            <a:ext cx="4933950" cy="2936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07276" y="3655691"/>
            <a:ext cx="4946448" cy="294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538" y="0"/>
            <a:ext cx="796250" cy="71048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22"/>
          <p:cNvSpPr txBox="1">
            <a:spLocks noGrp="1"/>
          </p:cNvSpPr>
          <p:nvPr>
            <p:ph type="title"/>
          </p:nvPr>
        </p:nvSpPr>
        <p:spPr>
          <a:xfrm>
            <a:off x="217714" y="225438"/>
            <a:ext cx="9470029" cy="424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s-PE" dirty="0">
                <a:solidFill>
                  <a:schemeClr val="tx1"/>
                </a:solidFill>
              </a:rPr>
              <a:t>Actualización de datos del Director IE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08" name="Google Shape;108;p122"/>
          <p:cNvSpPr txBox="1"/>
          <p:nvPr/>
        </p:nvSpPr>
        <p:spPr>
          <a:xfrm>
            <a:off x="457540" y="1111158"/>
            <a:ext cx="3904606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PE" sz="2800" b="1" i="0" u="none" strike="noStrike" cap="none" dirty="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Visor de Reporte de afiliación</a:t>
            </a:r>
            <a:endParaRPr sz="2000" dirty="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Mediante la opción de Reporte de Afiliación podremos visualizar la actualización de datos de la institución Educativa: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1. Posterior al clic en el botón “Actualizar Datos”, se podrá visualizar la fecha de actualización.</a:t>
            </a:r>
            <a:endParaRPr dirty="0">
              <a:solidFill>
                <a:schemeClr val="tx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1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28243" y="910035"/>
            <a:ext cx="7248805" cy="3909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377" y="0"/>
            <a:ext cx="796250" cy="6638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188" y="2933"/>
            <a:ext cx="673925" cy="673925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368" y="676858"/>
            <a:ext cx="1600169" cy="1600169"/>
          </a:xfrm>
          <a:prstGeom prst="rect">
            <a:avLst/>
          </a:prstGeom>
        </p:spPr>
      </p:pic>
      <p:pic>
        <p:nvPicPr>
          <p:cNvPr id="10" name="Picture 2" descr="Unidad de Gesti n Educativa Local Melgar - Ayaviri Pun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83" y="701911"/>
            <a:ext cx="6649371" cy="164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344" y="676859"/>
            <a:ext cx="1736350" cy="1600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74" y="2277027"/>
            <a:ext cx="8199294" cy="44619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zul cálido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372</Words>
  <Application>Microsoft Office PowerPoint</Application>
  <PresentationFormat>Personalizado</PresentationFormat>
  <Paragraphs>76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Noto Sans Symbols</vt:lpstr>
      <vt:lpstr>Century Gothic</vt:lpstr>
      <vt:lpstr>Calibri</vt:lpstr>
      <vt:lpstr>Tema de Office</vt:lpstr>
      <vt:lpstr>Presentación de PowerPoint</vt:lpstr>
      <vt:lpstr>Actualización de datos del Director IE</vt:lpstr>
      <vt:lpstr>Actualización de datos del Director IE</vt:lpstr>
      <vt:lpstr>Actualización de datos del Director IE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Valerie Tarazona Kong</dc:creator>
  <cp:lastModifiedBy>Flex 10</cp:lastModifiedBy>
  <cp:revision>6</cp:revision>
  <dcterms:created xsi:type="dcterms:W3CDTF">2020-02-24T17:47:49Z</dcterms:created>
  <dcterms:modified xsi:type="dcterms:W3CDTF">2023-03-02T10:39:22Z</dcterms:modified>
</cp:coreProperties>
</file>